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8" r:id="rId4"/>
    <p:sldId id="260" r:id="rId5"/>
    <p:sldId id="263" r:id="rId6"/>
    <p:sldId id="265" r:id="rId7"/>
    <p:sldId id="267" r:id="rId8"/>
    <p:sldId id="268" r:id="rId9"/>
    <p:sldId id="270" r:id="rId10"/>
    <p:sldId id="271" r:id="rId11"/>
    <p:sldId id="272" r:id="rId12"/>
    <p:sldId id="273" r:id="rId13"/>
    <p:sldId id="274" r:id="rId1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143" autoAdjust="0"/>
  </p:normalViewPr>
  <p:slideViewPr>
    <p:cSldViewPr snapToGrid="0" snapToObjects="1">
      <p:cViewPr>
        <p:scale>
          <a:sx n="100" d="100"/>
          <a:sy n="100" d="100"/>
        </p:scale>
        <p:origin x="-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08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9" name="Google Shape;60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7" name="Google Shape;647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5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2.png"/><Relationship Id="rId9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5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6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1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29.png"/><Relationship Id="rId21" Type="http://schemas.openxmlformats.org/officeDocument/2006/relationships/image" Target="../media/image44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4.png"/><Relationship Id="rId21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2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2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2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2.png"/><Relationship Id="rId9" Type="http://schemas.openxmlformats.org/officeDocument/2006/relationships/image" Target="../media/image87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16.png"/><Relationship Id="rId9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5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6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5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26.png"/><Relationship Id="rId5" Type="http://schemas.openxmlformats.org/officeDocument/2006/relationships/image" Target="../media/image121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6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8859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605839"/>
            <a:ext cx="2438400" cy="2476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" y="333375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024" y="3484145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274" y="2598572"/>
            <a:ext cx="2438400" cy="2476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4026" y="3279608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6901" y="338338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2663" y="2611354"/>
            <a:ext cx="2438400" cy="2476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113" y="3274595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600" y="3388143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8141" y="6381750"/>
            <a:ext cx="114300" cy="1143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57200" y="361950"/>
            <a:ext cx="112776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Inventory &amp; Cashflow Optimizer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457200" y="1390650"/>
            <a:ext cx="112776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2250" dirty="0"/>
          </a:p>
        </p:txBody>
      </p:sp>
      <p:sp>
        <p:nvSpPr>
          <p:cNvPr id="16" name="Text 2"/>
          <p:cNvSpPr/>
          <p:nvPr/>
        </p:nvSpPr>
        <p:spPr>
          <a:xfrm>
            <a:off x="-670560" y="215265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Inventory optimization platform for retail 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1276562" y="3980448"/>
            <a:ext cx="12803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Statistics</a:t>
            </a:r>
            <a:endParaRPr lang="en-US" dirty="0"/>
          </a:p>
        </p:txBody>
      </p:sp>
      <p:sp>
        <p:nvSpPr>
          <p:cNvPr id="19" name="Text 5"/>
          <p:cNvSpPr/>
          <p:nvPr/>
        </p:nvSpPr>
        <p:spPr>
          <a:xfrm>
            <a:off x="3595367" y="3981450"/>
            <a:ext cx="225456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Restock optimization</a:t>
            </a:r>
            <a:endParaRPr lang="en-US" dirty="0"/>
          </a:p>
        </p:txBody>
      </p:sp>
      <p:sp>
        <p:nvSpPr>
          <p:cNvPr id="20" name="Text 6"/>
          <p:cNvSpPr/>
          <p:nvPr/>
        </p:nvSpPr>
        <p:spPr>
          <a:xfrm>
            <a:off x="5105400" y="4514850"/>
            <a:ext cx="1981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6285639" y="4009021"/>
            <a:ext cx="21639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Blockchain traceability</a:t>
            </a:r>
            <a:endParaRPr lang="en-US" dirty="0"/>
          </a:p>
        </p:txBody>
      </p:sp>
      <p:sp>
        <p:nvSpPr>
          <p:cNvPr id="23" name="Text 9"/>
          <p:cNvSpPr/>
          <p:nvPr/>
        </p:nvSpPr>
        <p:spPr>
          <a:xfrm>
            <a:off x="457200" y="5886450"/>
            <a:ext cx="112776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1800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en-US" i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intelligent system that tracks inventory, optimizes cashflow, reduces losses and ensures total transparency "</a:t>
            </a:r>
            <a:endParaRPr lang="en-US" sz="1800" dirty="0"/>
          </a:p>
        </p:txBody>
      </p:sp>
      <p:sp>
        <p:nvSpPr>
          <p:cNvPr id="24" name="Text 10"/>
          <p:cNvSpPr/>
          <p:nvPr/>
        </p:nvSpPr>
        <p:spPr>
          <a:xfrm>
            <a:off x="9608641" y="6324600"/>
            <a:ext cx="2551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Demo presentation</a:t>
            </a:r>
            <a:endParaRPr lang="en-US" sz="1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80D4A3-D84E-17B2-3797-06C8DFC12B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8800" y="953921"/>
            <a:ext cx="914400" cy="873457"/>
          </a:xfrm>
          <a:prstGeom prst="rect">
            <a:avLst/>
          </a:prstGeom>
        </p:spPr>
      </p:pic>
      <p:pic>
        <p:nvPicPr>
          <p:cNvPr id="27" name="Image 8" descr="preencoded.png">
            <a:extLst>
              <a:ext uri="{FF2B5EF4-FFF2-40B4-BE49-F238E27FC236}">
                <a16:creationId xmlns:a16="http://schemas.microsoft.com/office/drawing/2014/main" id="{98672A79-080C-7D33-F46B-AB6EA6F27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6518" y="2605839"/>
            <a:ext cx="2438400" cy="2476500"/>
          </a:xfrm>
          <a:prstGeom prst="rect">
            <a:avLst/>
          </a:prstGeom>
        </p:spPr>
      </p:pic>
      <p:pic>
        <p:nvPicPr>
          <p:cNvPr id="18" name="Image 17" descr="preencoded.png">
            <a:extLst>
              <a:ext uri="{FF2B5EF4-FFF2-40B4-BE49-F238E27FC236}">
                <a16:creationId xmlns:a16="http://schemas.microsoft.com/office/drawing/2014/main" id="{4288413B-F766-A83A-8582-E225B94E11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94254" y="3244014"/>
            <a:ext cx="592808" cy="592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14DEE5-8241-F31A-BBAE-4DACEA7749F4}"/>
              </a:ext>
            </a:extLst>
          </p:cNvPr>
          <p:cNvSpPr txBox="1"/>
          <p:nvPr/>
        </p:nvSpPr>
        <p:spPr>
          <a:xfrm>
            <a:off x="8967305" y="3858662"/>
            <a:ext cx="2438400" cy="44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</a:rPr>
              <a:t>Escrows through </a:t>
            </a:r>
            <a:r>
              <a:rPr lang="en-US" sz="1800" b="1" dirty="0" err="1">
                <a:solidFill>
                  <a:srgbClr val="FFFFFF"/>
                </a:solidFill>
              </a:rPr>
              <a:t>DeFI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71703A-C4F2-4D63-F2FF-919DF67F43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8866" y="3322219"/>
            <a:ext cx="443583" cy="4435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800" y="9144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912" y="1371600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06127" y="1390650"/>
            <a:ext cx="457200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36675" y="2190750"/>
            <a:ext cx="40767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93524" y="4224346"/>
            <a:ext cx="138559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24834" y="4229904"/>
            <a:ext cx="138708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7"/>
          <p:cNvSpPr/>
          <p:nvPr/>
        </p:nvSpPr>
        <p:spPr>
          <a:xfrm>
            <a:off x="-762000" y="3810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💰 </a:t>
            </a:r>
            <a:r>
              <a:rPr lang="en-US" sz="2700" b="1" dirty="0">
                <a:solidFill>
                  <a:srgbClr val="1F2937"/>
                </a:solidFill>
              </a:rPr>
              <a:t>Monetization Model - Fee on Savings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7"/>
          <p:cNvSpPr/>
          <p:nvPr/>
        </p:nvSpPr>
        <p:spPr>
          <a:xfrm>
            <a:off x="764825" y="1181100"/>
            <a:ext cx="541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374151"/>
                </a:solidFill>
              </a:rPr>
              <a:t>Benefits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381000" y="1714500"/>
            <a:ext cx="6446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Char char="•"/>
            </a:pPr>
            <a:r>
              <a:rPr lang="en-US" sz="2000" dirty="0">
                <a:solidFill>
                  <a:srgbClr val="4B5563"/>
                </a:solidFill>
              </a:rPr>
              <a:t>You only pay when you save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381000" y="2064425"/>
            <a:ext cx="53721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Char char="•"/>
            </a:pPr>
            <a:r>
              <a:rPr lang="en-US" sz="2000" dirty="0">
                <a:solidFill>
                  <a:srgbClr val="4B5563"/>
                </a:solidFill>
              </a:rPr>
              <a:t>There are no hidden costs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3723247" y="1762125"/>
            <a:ext cx="493776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dirty="0">
                <a:solidFill>
                  <a:srgbClr val="374151"/>
                </a:solidFill>
              </a:rPr>
              <a:t>How the model works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/>
          <p:nvPr/>
        </p:nvSpPr>
        <p:spPr>
          <a:xfrm>
            <a:off x="4859223" y="4171950"/>
            <a:ext cx="98940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Our FEE (1%)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7"/>
          <p:cNvSpPr/>
          <p:nvPr/>
        </p:nvSpPr>
        <p:spPr>
          <a:xfrm>
            <a:off x="6724336" y="4158493"/>
            <a:ext cx="117365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Net for client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D4673-E71D-5A54-9CF8-05D796AFEA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3288" y="3141787"/>
            <a:ext cx="247685" cy="35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32E9F-0AFC-0970-F7AE-4428AEAEB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2111" y="3260355"/>
            <a:ext cx="342948" cy="247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EC1EA5-0C7A-836A-F004-BFD5A3CEF5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5980" y="3136512"/>
            <a:ext cx="342948" cy="247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B5D9C-6258-3197-895E-BBE99E8EB4EE}"/>
              </a:ext>
            </a:extLst>
          </p:cNvPr>
          <p:cNvSpPr txBox="1"/>
          <p:nvPr/>
        </p:nvSpPr>
        <p:spPr>
          <a:xfrm>
            <a:off x="5840181" y="3116818"/>
            <a:ext cx="723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B5563"/>
                </a:solidFill>
              </a:rPr>
              <a:t>99%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249A0-B236-F005-7392-E0691AEB9271}"/>
              </a:ext>
            </a:extLst>
          </p:cNvPr>
          <p:cNvSpPr txBox="1"/>
          <p:nvPr/>
        </p:nvSpPr>
        <p:spPr>
          <a:xfrm>
            <a:off x="7848165" y="3141787"/>
            <a:ext cx="700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B5563"/>
                </a:solidFill>
              </a:rPr>
              <a:t>1%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026269-F4A0-0184-7509-26A72DE21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7778" y="2747085"/>
            <a:ext cx="2026942" cy="3143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81EA34-7E70-50B3-B95A-A751F4558A66}"/>
              </a:ext>
            </a:extLst>
          </p:cNvPr>
          <p:cNvSpPr txBox="1"/>
          <p:nvPr/>
        </p:nvSpPr>
        <p:spPr>
          <a:xfrm>
            <a:off x="5590404" y="2695412"/>
            <a:ext cx="1383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B5563"/>
                </a:solidFill>
              </a:rPr>
              <a:t>T</a:t>
            </a:r>
            <a:r>
              <a:rPr lang="en-US" sz="1800" dirty="0">
                <a:solidFill>
                  <a:srgbClr val="4B5563"/>
                </a:solidFill>
              </a:rPr>
              <a:t>o</a:t>
            </a:r>
            <a:r>
              <a:rPr lang="en-US" dirty="0">
                <a:solidFill>
                  <a:srgbClr val="4B5563"/>
                </a:solidFill>
              </a:rPr>
              <a:t>tal savings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800" y="9144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314450"/>
            <a:ext cx="47625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1314450"/>
            <a:ext cx="47625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" y="30289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800" y="31242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34861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4850" y="35814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" y="39433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3900" y="40386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9600" y="4514850"/>
            <a:ext cx="43053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3900" y="4781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48500" y="1257300"/>
            <a:ext cx="47625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48500" y="1257300"/>
            <a:ext cx="47625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77100" y="30289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372350" y="3124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277100" y="4572000"/>
            <a:ext cx="43053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391400" y="483870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8"/>
          <p:cNvSpPr/>
          <p:nvPr/>
        </p:nvSpPr>
        <p:spPr>
          <a:xfrm>
            <a:off x="-762000" y="381000"/>
            <a:ext cx="13716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💰 Abonament și Fee-uri Automate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/>
          <p:nvPr/>
        </p:nvSpPr>
        <p:spPr>
          <a:xfrm>
            <a:off x="533400" y="1466850"/>
            <a:ext cx="4457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</a:rPr>
              <a:t>Monthly payment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8"/>
          <p:cNvSpPr/>
          <p:nvPr/>
        </p:nvSpPr>
        <p:spPr>
          <a:xfrm>
            <a:off x="533400" y="1809750"/>
            <a:ext cx="4457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9€/</a:t>
            </a:r>
            <a:r>
              <a:rPr lang="en-US" sz="2700" b="1">
                <a:solidFill>
                  <a:srgbClr val="FFFFFF"/>
                </a:solidFill>
              </a:rPr>
              <a:t>month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8"/>
          <p:cNvSpPr/>
          <p:nvPr/>
        </p:nvSpPr>
        <p:spPr>
          <a:xfrm>
            <a:off x="609600" y="2571750"/>
            <a:ext cx="516636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</a:rPr>
              <a:t>Access to Smart Inventory and AI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8"/>
          <p:cNvSpPr/>
          <p:nvPr/>
        </p:nvSpPr>
        <p:spPr>
          <a:xfrm>
            <a:off x="1066800" y="3086100"/>
            <a:ext cx="396156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500">
                <a:solidFill>
                  <a:srgbClr val="4B5563"/>
                </a:solidFill>
              </a:rPr>
              <a:t>AI enhanced for your profits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8"/>
          <p:cNvSpPr/>
          <p:nvPr/>
        </p:nvSpPr>
        <p:spPr>
          <a:xfrm>
            <a:off x="1066800" y="3543300"/>
            <a:ext cx="283285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500">
                <a:solidFill>
                  <a:srgbClr val="4B5563"/>
                </a:solidFill>
              </a:rPr>
              <a:t>Smart tracking of inventory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8"/>
          <p:cNvSpPr/>
          <p:nvPr/>
        </p:nvSpPr>
        <p:spPr>
          <a:xfrm>
            <a:off x="1066800" y="4000500"/>
            <a:ext cx="310521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500">
                <a:solidFill>
                  <a:srgbClr val="4B5563"/>
                </a:solidFill>
              </a:rPr>
              <a:t>Buying suggestions for supplychains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8"/>
          <p:cNvSpPr/>
          <p:nvPr/>
        </p:nvSpPr>
        <p:spPr>
          <a:xfrm>
            <a:off x="952500" y="4629150"/>
            <a:ext cx="407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500" dirty="0">
                <a:solidFill>
                  <a:srgbClr val="374151"/>
                </a:solidFill>
              </a:rPr>
              <a:t>Ideal for retailers that want to optimize their profits from supplier orders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8"/>
          <p:cNvSpPr/>
          <p:nvPr/>
        </p:nvSpPr>
        <p:spPr>
          <a:xfrm>
            <a:off x="7200900" y="1409700"/>
            <a:ext cx="4457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</a:rPr>
              <a:t>Fees on Savings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8"/>
          <p:cNvSpPr/>
          <p:nvPr/>
        </p:nvSpPr>
        <p:spPr>
          <a:xfrm>
            <a:off x="7200900" y="1752600"/>
            <a:ext cx="4457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FFFF"/>
                </a:solidFill>
              </a:rPr>
              <a:t>1%/month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8"/>
          <p:cNvSpPr/>
          <p:nvPr/>
        </p:nvSpPr>
        <p:spPr>
          <a:xfrm>
            <a:off x="7277100" y="2514600"/>
            <a:ext cx="516636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</a:rPr>
              <a:t>We guarantee that you will turn a profit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8"/>
          <p:cNvSpPr/>
          <p:nvPr/>
        </p:nvSpPr>
        <p:spPr>
          <a:xfrm>
            <a:off x="7734300" y="2971800"/>
            <a:ext cx="3848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500">
                <a:solidFill>
                  <a:srgbClr val="4B5563"/>
                </a:solidFill>
              </a:rPr>
              <a:t>Fee is taken quarterly from the profits you’ve made using our application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8"/>
          <p:cNvSpPr/>
          <p:nvPr/>
        </p:nvSpPr>
        <p:spPr>
          <a:xfrm>
            <a:off x="7784275" y="3771900"/>
            <a:ext cx="3291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8"/>
          <p:cNvSpPr/>
          <p:nvPr/>
        </p:nvSpPr>
        <p:spPr>
          <a:xfrm>
            <a:off x="7620000" y="4686300"/>
            <a:ext cx="3848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500" dirty="0">
                <a:solidFill>
                  <a:srgbClr val="374151"/>
                </a:solidFill>
              </a:rPr>
              <a:t>Fee is taken only on the profit obtained from using our solution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8"/>
          <p:cNvSpPr/>
          <p:nvPr/>
        </p:nvSpPr>
        <p:spPr>
          <a:xfrm>
            <a:off x="381000" y="5638800"/>
            <a:ext cx="1143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1725" y="0"/>
            <a:ext cx="12192000" cy="71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800" y="8763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219200"/>
            <a:ext cx="11430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4478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9150" y="1609725"/>
            <a:ext cx="2476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" y="2647950"/>
            <a:ext cx="11430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287655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0100" y="3038475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1000" y="4076700"/>
            <a:ext cx="11430002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" y="4391025"/>
            <a:ext cx="651272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4261" y="455295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2000" y="6096000"/>
            <a:ext cx="10668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2000" y="6038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1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282380" y="6038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1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802761" y="6038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1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430000" y="603885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21"/>
          <p:cNvSpPr/>
          <p:nvPr/>
        </p:nvSpPr>
        <p:spPr>
          <a:xfrm>
            <a:off x="266700" y="366236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🚀 </a:t>
            </a:r>
            <a:r>
              <a:rPr lang="en-US" sz="2700" b="1" dirty="0">
                <a:solidFill>
                  <a:srgbClr val="1F2937"/>
                </a:solidFill>
              </a:rPr>
              <a:t>The future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21"/>
          <p:cNvSpPr/>
          <p:nvPr/>
        </p:nvSpPr>
        <p:spPr>
          <a:xfrm>
            <a:off x="1504950" y="1476375"/>
            <a:ext cx="860792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1F2937"/>
                </a:solidFill>
              </a:rPr>
              <a:t>Expansion into new sectors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21"/>
          <p:cNvSpPr/>
          <p:nvPr/>
        </p:nvSpPr>
        <p:spPr>
          <a:xfrm>
            <a:off x="1504950" y="1857375"/>
            <a:ext cx="1032950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600" dirty="0">
                <a:solidFill>
                  <a:srgbClr val="4B5563"/>
                </a:solidFill>
              </a:rPr>
              <a:t>Expansion into new sectors. Public services - medical inventory in hospitals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1"/>
          <p:cNvSpPr/>
          <p:nvPr/>
        </p:nvSpPr>
        <p:spPr>
          <a:xfrm>
            <a:off x="1504950" y="2905125"/>
            <a:ext cx="9074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1F2937"/>
                </a:solidFill>
              </a:rPr>
              <a:t>Improving AI algorithms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1"/>
          <p:cNvSpPr/>
          <p:nvPr/>
        </p:nvSpPr>
        <p:spPr>
          <a:xfrm>
            <a:off x="1504950" y="3286125"/>
            <a:ext cx="108890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600">
                <a:solidFill>
                  <a:srgbClr val="4B5563"/>
                </a:solidFill>
              </a:rPr>
              <a:t>Continuous development of artificial intelligence algorithms for more accurate predictions and advanced predictive analytics</a:t>
            </a:r>
            <a:r>
              <a:rPr lang="en-US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1"/>
          <p:cNvSpPr/>
          <p:nvPr/>
        </p:nvSpPr>
        <p:spPr>
          <a:xfrm>
            <a:off x="1504947" y="4624388"/>
            <a:ext cx="10092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1F2937"/>
                </a:solidFill>
              </a:rPr>
              <a:t>Stay aligned with the latest developments in blockchain. Create automated notifications.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21"/>
          <p:cNvSpPr/>
          <p:nvPr/>
        </p:nvSpPr>
        <p:spPr>
          <a:xfrm>
            <a:off x="762000" y="5676900"/>
            <a:ext cx="10668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Roadmap de dezvoltare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21"/>
          <p:cNvSpPr/>
          <p:nvPr/>
        </p:nvSpPr>
        <p:spPr>
          <a:xfrm>
            <a:off x="495300" y="63627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400" dirty="0">
                <a:solidFill>
                  <a:srgbClr val="374151"/>
                </a:solidFill>
              </a:rPr>
              <a:t>Functionality extensions</a:t>
            </a:r>
            <a:endParaRPr sz="1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21"/>
          <p:cNvSpPr/>
          <p:nvPr/>
        </p:nvSpPr>
        <p:spPr>
          <a:xfrm>
            <a:off x="3429000" y="6362700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400">
                <a:solidFill>
                  <a:srgbClr val="374151"/>
                </a:solidFill>
                <a:ea typeface="Arial"/>
                <a:cs typeface="Arial"/>
                <a:sym typeface="Arial"/>
              </a:rPr>
              <a:t>AI </a:t>
            </a:r>
            <a:r>
              <a:rPr lang="en-US" sz="1400">
                <a:solidFill>
                  <a:srgbClr val="374151"/>
                </a:solidFill>
              </a:rPr>
              <a:t>improvements</a:t>
            </a:r>
            <a:endParaRPr sz="14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1"/>
          <p:cNvSpPr/>
          <p:nvPr/>
        </p:nvSpPr>
        <p:spPr>
          <a:xfrm>
            <a:off x="3997800" y="6619875"/>
            <a:ext cx="183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Second quarter 2026</a:t>
            </a:r>
            <a:endParaRPr sz="1400" dirty="0"/>
          </a:p>
        </p:txBody>
      </p:sp>
      <p:sp>
        <p:nvSpPr>
          <p:cNvPr id="677" name="Google Shape;677;p21"/>
          <p:cNvSpPr/>
          <p:nvPr/>
        </p:nvSpPr>
        <p:spPr>
          <a:xfrm>
            <a:off x="5829300" y="63627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400">
                <a:solidFill>
                  <a:srgbClr val="374151"/>
                </a:solidFill>
              </a:rPr>
              <a:t>Optimized </a:t>
            </a:r>
            <a:r>
              <a:rPr lang="en-US" sz="1400">
                <a:solidFill>
                  <a:srgbClr val="374151"/>
                </a:solidFill>
                <a:ea typeface="Arial"/>
                <a:cs typeface="Arial"/>
                <a:sym typeface="Arial"/>
              </a:rPr>
              <a:t>Blockchain </a:t>
            </a:r>
            <a:endParaRPr sz="14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1"/>
          <p:cNvSpPr/>
          <p:nvPr/>
        </p:nvSpPr>
        <p:spPr>
          <a:xfrm>
            <a:off x="6096000" y="6591300"/>
            <a:ext cx="2667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lang="en-US" sz="1400">
                <a:solidFill>
                  <a:srgbClr val="6B7280"/>
                </a:solidFill>
                <a:ea typeface="Arial"/>
                <a:cs typeface="Arial"/>
                <a:sym typeface="Arial"/>
              </a:rPr>
              <a:t>2025-2026</a:t>
            </a:r>
            <a:endParaRPr sz="14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21"/>
          <p:cNvSpPr/>
          <p:nvPr/>
        </p:nvSpPr>
        <p:spPr>
          <a:xfrm>
            <a:off x="8496300" y="63627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400">
                <a:solidFill>
                  <a:srgbClr val="374151"/>
                </a:solidFill>
              </a:rPr>
              <a:t>Complete ecosystem</a:t>
            </a:r>
            <a:endParaRPr sz="14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21"/>
          <p:cNvSpPr/>
          <p:nvPr/>
        </p:nvSpPr>
        <p:spPr>
          <a:xfrm>
            <a:off x="8763000" y="6591300"/>
            <a:ext cx="2667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lang="en-US" sz="1400">
                <a:solidFill>
                  <a:srgbClr val="6B7280"/>
                </a:solidFill>
                <a:ea typeface="Arial"/>
                <a:cs typeface="Arial"/>
                <a:sym typeface="Arial"/>
              </a:rPr>
              <a:t>2026+</a:t>
            </a:r>
            <a:endParaRPr sz="14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21"/>
          <p:cNvSpPr/>
          <p:nvPr/>
        </p:nvSpPr>
        <p:spPr>
          <a:xfrm>
            <a:off x="1398270" y="6638925"/>
            <a:ext cx="183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First quarter 2026</a:t>
            </a:r>
            <a:endParaRPr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12791-F2C9-2B87-EA16-F0EE4FDAA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0"/>
            <a:ext cx="12146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4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800" y="8763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790700"/>
            <a:ext cx="5334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20193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9650" y="218122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95450" y="2476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95450" y="2781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95450" y="3086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95400" y="3810000"/>
            <a:ext cx="5334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59975" y="421005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12375" y="4343400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12775" y="43434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12775" y="4686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50900" y="5057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1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99650" y="1828800"/>
            <a:ext cx="5334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74475" y="211455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26875" y="2276463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1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30588" y="23526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1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30588" y="26622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1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30600" y="297177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1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👥Target audience 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1"/>
          <p:cNvSpPr/>
          <p:nvPr/>
        </p:nvSpPr>
        <p:spPr>
          <a:xfrm>
            <a:off x="1695450" y="2019300"/>
            <a:ext cx="348561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Stores (Small or Big)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1733550" y="2438400"/>
            <a:ext cx="37142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Smart inventory administration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/>
          <p:nvPr/>
        </p:nvSpPr>
        <p:spPr>
          <a:xfrm>
            <a:off x="1733550" y="2743200"/>
            <a:ext cx="37142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Cashflow optimization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1"/>
          <p:cNvSpPr/>
          <p:nvPr/>
        </p:nvSpPr>
        <p:spPr>
          <a:xfrm>
            <a:off x="1733550" y="3048000"/>
            <a:ext cx="37142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AI enhanced consumption predictions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7372350" y="2438400"/>
            <a:ext cx="333166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/>
          <p:nvPr/>
        </p:nvSpPr>
        <p:spPr>
          <a:xfrm>
            <a:off x="8053136" y="2743200"/>
            <a:ext cx="265088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7692188" y="3048000"/>
            <a:ext cx="3011827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4265175" y="3905250"/>
            <a:ext cx="396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Local Retailers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4150875" y="4314825"/>
            <a:ext cx="4193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Inventory syncing between owned stores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4150888" y="4648200"/>
            <a:ext cx="4193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Dynamic price strategies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/>
          <p:nvPr/>
        </p:nvSpPr>
        <p:spPr>
          <a:xfrm>
            <a:off x="4150888" y="4981575"/>
            <a:ext cx="4193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Performance Analytics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7472100" y="1962150"/>
            <a:ext cx="368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Suppliers and Distributors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7157100" y="2276475"/>
            <a:ext cx="3909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Transparency with the supply chains and retailers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7157100" y="2662225"/>
            <a:ext cx="3909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Price checks and discounts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7157100" y="3124200"/>
            <a:ext cx="3909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Trustless automated orders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9144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97" y="1450821"/>
            <a:ext cx="2268705" cy="226870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388" y="1457826"/>
            <a:ext cx="549853" cy="54985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864" y="1580352"/>
            <a:ext cx="3429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289" y="3098733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864" y="2485323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309" y="1464243"/>
            <a:ext cx="2268705" cy="226870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1971" y="1488511"/>
            <a:ext cx="541636" cy="5416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9429" y="1576752"/>
            <a:ext cx="428625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5333" y="3021544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6757" y="2462625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639" y="1475072"/>
            <a:ext cx="2268705" cy="226870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9800" y="1495639"/>
            <a:ext cx="617621" cy="61762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82200" y="1604612"/>
            <a:ext cx="3048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0300" y="2624288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Problem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368115" y="684810"/>
            <a:ext cx="5855491" cy="61723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br>
              <a:rPr lang="en-US" sz="2000" dirty="0"/>
            </a:br>
            <a:r>
              <a:rPr lang="en-US" dirty="0"/>
              <a:t>Retailers face financial and time losses due to three factors :</a:t>
            </a:r>
            <a:endParaRPr lang="en-US" sz="2000" dirty="0"/>
          </a:p>
        </p:txBody>
      </p:sp>
      <p:sp>
        <p:nvSpPr>
          <p:cNvPr id="21" name="Text 2"/>
          <p:cNvSpPr/>
          <p:nvPr/>
        </p:nvSpPr>
        <p:spPr>
          <a:xfrm>
            <a:off x="-102886" y="1949731"/>
            <a:ext cx="3200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Overstock</a:t>
            </a:r>
            <a:endParaRPr lang="en-US" sz="1800" dirty="0"/>
          </a:p>
        </p:txBody>
      </p:sp>
      <p:sp>
        <p:nvSpPr>
          <p:cNvPr id="22" name="Text 3"/>
          <p:cNvSpPr/>
          <p:nvPr/>
        </p:nvSpPr>
        <p:spPr>
          <a:xfrm>
            <a:off x="-160036" y="2762277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Money invested</a:t>
            </a:r>
            <a:endParaRPr lang="en-US" sz="1600" dirty="0"/>
          </a:p>
        </p:txBody>
      </p:sp>
      <p:sp>
        <p:nvSpPr>
          <p:cNvPr id="23" name="Text 4"/>
          <p:cNvSpPr/>
          <p:nvPr/>
        </p:nvSpPr>
        <p:spPr>
          <a:xfrm>
            <a:off x="335823" y="3370083"/>
            <a:ext cx="21074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Blocked money </a:t>
            </a:r>
            <a:endParaRPr lang="en-US" sz="1600" dirty="0"/>
          </a:p>
        </p:txBody>
      </p:sp>
      <p:sp>
        <p:nvSpPr>
          <p:cNvPr id="25" name="Text 6"/>
          <p:cNvSpPr/>
          <p:nvPr/>
        </p:nvSpPr>
        <p:spPr>
          <a:xfrm>
            <a:off x="4003683" y="1967277"/>
            <a:ext cx="3840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Out-of-stock</a:t>
            </a:r>
            <a:endParaRPr lang="en-US" sz="1800" dirty="0"/>
          </a:p>
        </p:txBody>
      </p:sp>
      <p:sp>
        <p:nvSpPr>
          <p:cNvPr id="26" name="Text 7"/>
          <p:cNvSpPr/>
          <p:nvPr/>
        </p:nvSpPr>
        <p:spPr>
          <a:xfrm>
            <a:off x="4343541" y="2689372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Unavailable products</a:t>
            </a:r>
            <a:endParaRPr lang="en-US" sz="1600" dirty="0"/>
          </a:p>
        </p:txBody>
      </p:sp>
      <p:sp>
        <p:nvSpPr>
          <p:cNvPr id="27" name="Text 8"/>
          <p:cNvSpPr/>
          <p:nvPr/>
        </p:nvSpPr>
        <p:spPr>
          <a:xfrm>
            <a:off x="4830407" y="3274447"/>
            <a:ext cx="2268705" cy="4590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Missed opportunities</a:t>
            </a:r>
            <a:endParaRPr lang="en-US" sz="1600" dirty="0"/>
          </a:p>
        </p:txBody>
      </p:sp>
      <p:sp>
        <p:nvSpPr>
          <p:cNvPr id="29" name="Text 10"/>
          <p:cNvSpPr/>
          <p:nvPr/>
        </p:nvSpPr>
        <p:spPr>
          <a:xfrm>
            <a:off x="8214360" y="2023618"/>
            <a:ext cx="3840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Lack of Transparency</a:t>
            </a:r>
            <a:endParaRPr lang="en-US" sz="1800" dirty="0"/>
          </a:p>
        </p:txBody>
      </p:sp>
      <p:sp>
        <p:nvSpPr>
          <p:cNvPr id="30" name="Text 11"/>
          <p:cNvSpPr/>
          <p:nvPr/>
        </p:nvSpPr>
        <p:spPr>
          <a:xfrm>
            <a:off x="8214360" y="2376638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Supplier relationship</a:t>
            </a:r>
            <a:endParaRPr lang="en-US" sz="1600" dirty="0"/>
          </a:p>
        </p:txBody>
      </p:sp>
      <p:sp>
        <p:nvSpPr>
          <p:cNvPr id="32" name="Text 13"/>
          <p:cNvSpPr/>
          <p:nvPr/>
        </p:nvSpPr>
        <p:spPr>
          <a:xfrm>
            <a:off x="9139807" y="2929087"/>
            <a:ext cx="1989586" cy="6509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Bills</a:t>
            </a:r>
          </a:p>
          <a:p>
            <a:pPr algn="ctr">
              <a:lnSpc>
                <a:spcPts val="1800"/>
              </a:lnSpc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Delays</a:t>
            </a:r>
          </a:p>
          <a:p>
            <a:pPr algn="ctr">
              <a:lnSpc>
                <a:spcPts val="1800"/>
              </a:lnSpc>
            </a:pPr>
            <a:r>
              <a:rPr lang="en-US" sz="1600" dirty="0"/>
              <a:t>Errors</a:t>
            </a:r>
            <a:endParaRPr lang="en-US" sz="16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  <a:p>
            <a:pPr algn="ctr">
              <a:lnSpc>
                <a:spcPts val="1800"/>
              </a:lnSpc>
            </a:pPr>
            <a:endParaRPr lang="en-US" sz="1600" dirty="0"/>
          </a:p>
        </p:txBody>
      </p:sp>
      <p:sp>
        <p:nvSpPr>
          <p:cNvPr id="33" name="Text 14"/>
          <p:cNvSpPr/>
          <p:nvPr/>
        </p:nvSpPr>
        <p:spPr>
          <a:xfrm>
            <a:off x="-825493" y="6441909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5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These problems significantly affect the profit and operational efficiency of stores.</a:t>
            </a:r>
            <a:endParaRPr lang="en-US" sz="1500" dirty="0"/>
          </a:p>
        </p:txBody>
      </p:sp>
      <p:pic>
        <p:nvPicPr>
          <p:cNvPr id="35" name="Image 5" descr="preencoded.png">
            <a:extLst>
              <a:ext uri="{FF2B5EF4-FFF2-40B4-BE49-F238E27FC236}">
                <a16:creationId xmlns:a16="http://schemas.microsoft.com/office/drawing/2014/main" id="{7F68910E-F9FF-C720-6958-5235368474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95800" y="342900"/>
            <a:ext cx="571500" cy="571500"/>
          </a:xfrm>
          <a:prstGeom prst="rect">
            <a:avLst/>
          </a:prstGeom>
        </p:spPr>
      </p:pic>
      <p:pic>
        <p:nvPicPr>
          <p:cNvPr id="34" name="Image 3" descr="preencoded.png">
            <a:extLst>
              <a:ext uri="{FF2B5EF4-FFF2-40B4-BE49-F238E27FC236}">
                <a16:creationId xmlns:a16="http://schemas.microsoft.com/office/drawing/2014/main" id="{97C50BFE-D3C7-1359-E746-B49D61BCEE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2962" y="441158"/>
            <a:ext cx="257175" cy="3048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F44E4E5E-033C-E0FB-A4CD-C522E9BAADB9}"/>
              </a:ext>
            </a:extLst>
          </p:cNvPr>
          <p:cNvSpPr/>
          <p:nvPr/>
        </p:nvSpPr>
        <p:spPr>
          <a:xfrm>
            <a:off x="165635" y="1066154"/>
            <a:ext cx="128337" cy="12633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highlight>
                <a:srgbClr val="000080"/>
              </a:highlight>
            </a:endParaRPr>
          </a:p>
        </p:txBody>
      </p:sp>
      <p:pic>
        <p:nvPicPr>
          <p:cNvPr id="39" name="Image 9" descr="preencoded.png">
            <a:extLst>
              <a:ext uri="{FF2B5EF4-FFF2-40B4-BE49-F238E27FC236}">
                <a16:creationId xmlns:a16="http://schemas.microsoft.com/office/drawing/2014/main" id="{17D8FE2F-57AE-F706-8B45-19DC83834C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6996" y="4235982"/>
            <a:ext cx="2187030" cy="19053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Image 8" descr="preencoded.png">
            <a:extLst>
              <a:ext uri="{FF2B5EF4-FFF2-40B4-BE49-F238E27FC236}">
                <a16:creationId xmlns:a16="http://schemas.microsoft.com/office/drawing/2014/main" id="{E2F0FAE2-EE19-229B-0CFA-7ED68D320C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76686" y="4760382"/>
            <a:ext cx="247650" cy="342900"/>
          </a:xfrm>
          <a:prstGeom prst="rect">
            <a:avLst/>
          </a:prstGeom>
        </p:spPr>
      </p:pic>
      <p:sp>
        <p:nvSpPr>
          <p:cNvPr id="40" name="Text 2">
            <a:extLst>
              <a:ext uri="{FF2B5EF4-FFF2-40B4-BE49-F238E27FC236}">
                <a16:creationId xmlns:a16="http://schemas.microsoft.com/office/drawing/2014/main" id="{DE7C783D-D095-77FB-BB4E-DA100079C35A}"/>
              </a:ext>
            </a:extLst>
          </p:cNvPr>
          <p:cNvSpPr/>
          <p:nvPr/>
        </p:nvSpPr>
        <p:spPr>
          <a:xfrm>
            <a:off x="3512231" y="5269490"/>
            <a:ext cx="1681795" cy="31528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b="1" dirty="0"/>
              <a:t>Annual </a:t>
            </a:r>
            <a:r>
              <a:rPr lang="en-US" b="1" dirty="0">
                <a:solidFill>
                  <a:srgbClr val="FF0000"/>
                </a:solidFill>
              </a:rPr>
              <a:t>losses</a:t>
            </a:r>
          </a:p>
        </p:txBody>
      </p:sp>
      <p:pic>
        <p:nvPicPr>
          <p:cNvPr id="41" name="Image 9" descr="preencoded.png">
            <a:extLst>
              <a:ext uri="{FF2B5EF4-FFF2-40B4-BE49-F238E27FC236}">
                <a16:creationId xmlns:a16="http://schemas.microsoft.com/office/drawing/2014/main" id="{CEE39C86-696A-285A-24C5-1B5F1C8A4E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58054" y="4178667"/>
            <a:ext cx="2187030" cy="19053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D5EA29D-168A-1F5C-5B3B-78B4A7AABCD2}"/>
              </a:ext>
            </a:extLst>
          </p:cNvPr>
          <p:cNvSpPr txBox="1"/>
          <p:nvPr/>
        </p:nvSpPr>
        <p:spPr>
          <a:xfrm>
            <a:off x="6272894" y="5065991"/>
            <a:ext cx="2072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Product waste causing </a:t>
            </a:r>
            <a:r>
              <a:rPr lang="en-US" b="1" dirty="0">
                <a:solidFill>
                  <a:srgbClr val="FF0000"/>
                </a:solidFill>
              </a:rPr>
              <a:t>ecological harm</a:t>
            </a:r>
          </a:p>
        </p:txBody>
      </p:sp>
      <p:pic>
        <p:nvPicPr>
          <p:cNvPr id="46" name="Image 8" descr="preencoded.png">
            <a:extLst>
              <a:ext uri="{FF2B5EF4-FFF2-40B4-BE49-F238E27FC236}">
                <a16:creationId xmlns:a16="http://schemas.microsoft.com/office/drawing/2014/main" id="{CD95D348-19A6-7CC7-6072-A541AFB27A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08694" y="4729289"/>
            <a:ext cx="285750" cy="3429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0EC2FCC-F860-3C27-9EB1-ECE07BD3EE69}"/>
              </a:ext>
            </a:extLst>
          </p:cNvPr>
          <p:cNvSpPr txBox="1"/>
          <p:nvPr/>
        </p:nvSpPr>
        <p:spPr>
          <a:xfrm>
            <a:off x="5133717" y="4357406"/>
            <a:ext cx="1263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STOP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981200"/>
            <a:ext cx="5600700" cy="1104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2098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0" y="23431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981200"/>
            <a:ext cx="5600700" cy="1257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22098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0350" y="23431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297655"/>
            <a:ext cx="5600700" cy="157914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534" y="34290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397" y="356235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467100"/>
            <a:ext cx="5600700" cy="1371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36957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18371" y="3823034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5029200"/>
            <a:ext cx="11430000" cy="876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51816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6275" y="5314950"/>
            <a:ext cx="28575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-762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Solution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-762000" y="12573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complete inventory management system that optimizes operations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333500" y="2032836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Periodic Monitoring</a:t>
            </a:r>
            <a:endParaRPr lang="en-US" dirty="0"/>
          </a:p>
        </p:txBody>
      </p:sp>
      <p:sp>
        <p:nvSpPr>
          <p:cNvPr id="22" name="Text 3"/>
          <p:cNvSpPr/>
          <p:nvPr/>
        </p:nvSpPr>
        <p:spPr>
          <a:xfrm>
            <a:off x="1333500" y="2383255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that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tracks inventory 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monthly instead of being limited to annual checks.</a:t>
            </a:r>
            <a:endParaRPr lang="en-US" sz="1600" dirty="0"/>
          </a:p>
        </p:txBody>
      </p:sp>
      <p:sp>
        <p:nvSpPr>
          <p:cNvPr id="23" name="Text 4"/>
          <p:cNvSpPr/>
          <p:nvPr/>
        </p:nvSpPr>
        <p:spPr>
          <a:xfrm>
            <a:off x="7098632" y="2047875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Statistical Analysis of Future Consumption</a:t>
            </a:r>
            <a:endParaRPr lang="en-US" dirty="0"/>
          </a:p>
        </p:txBody>
      </p:sp>
      <p:sp>
        <p:nvSpPr>
          <p:cNvPr id="24" name="Text 5"/>
          <p:cNvSpPr/>
          <p:nvPr/>
        </p:nvSpPr>
        <p:spPr>
          <a:xfrm>
            <a:off x="7162800" y="2419350"/>
            <a:ext cx="4483768" cy="1009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algorithm that analyze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history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predict future consumption.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Anticipates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seasonal events by analyzing historical sales data.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Helping retailers 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stay prepared, avoid stockouts, and maximize profits.</a:t>
            </a:r>
            <a:endParaRPr lang="en-US" sz="1600" dirty="0"/>
          </a:p>
        </p:txBody>
      </p:sp>
      <p:sp>
        <p:nvSpPr>
          <p:cNvPr id="25" name="Text 6"/>
          <p:cNvSpPr/>
          <p:nvPr/>
        </p:nvSpPr>
        <p:spPr>
          <a:xfrm>
            <a:off x="1198647" y="3403182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restock</a:t>
            </a:r>
            <a:endParaRPr lang="en-US" dirty="0"/>
          </a:p>
        </p:txBody>
      </p:sp>
      <p:sp>
        <p:nvSpPr>
          <p:cNvPr id="26" name="Text 7"/>
          <p:cNvSpPr/>
          <p:nvPr/>
        </p:nvSpPr>
        <p:spPr>
          <a:xfrm>
            <a:off x="1198647" y="3688931"/>
            <a:ext cx="4419600" cy="94222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Monitors inventory levels in real time. Ensures that popular products are always available.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orders 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directly, streamlining the entire supply chain process and saving both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resources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27" name="Text 8"/>
          <p:cNvSpPr/>
          <p:nvPr/>
        </p:nvSpPr>
        <p:spPr>
          <a:xfrm>
            <a:off x="7162800" y="36957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latin typeface="ui-sans-serif"/>
              </a:rPr>
              <a:t>Intelligent Purchase Planning</a:t>
            </a:r>
          </a:p>
          <a:p>
            <a:pPr marL="0" indent="0">
              <a:lnSpc>
                <a:spcPts val="2100"/>
              </a:lnSpc>
              <a:buNone/>
            </a:pPr>
            <a:endParaRPr lang="en-US" b="1" dirty="0">
              <a:latin typeface="ui-sans-serif"/>
            </a:endParaRPr>
          </a:p>
        </p:txBody>
      </p:sp>
      <p:sp>
        <p:nvSpPr>
          <p:cNvPr id="28" name="Text 9"/>
          <p:cNvSpPr/>
          <p:nvPr/>
        </p:nvSpPr>
        <p:spPr>
          <a:xfrm>
            <a:off x="7162800" y="4038600"/>
            <a:ext cx="44196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Demand and suggests the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best time to buy 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 minimize cost. The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calendar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feature helps schedule purchases strategically. Optimal days to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orders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600" dirty="0"/>
          </a:p>
        </p:txBody>
      </p:sp>
      <p:sp>
        <p:nvSpPr>
          <p:cNvPr id="29" name="Text 10"/>
          <p:cNvSpPr/>
          <p:nvPr/>
        </p:nvSpPr>
        <p:spPr>
          <a:xfrm>
            <a:off x="1257300" y="5219700"/>
            <a:ext cx="83364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Blockchain Traceability</a:t>
            </a:r>
            <a:endParaRPr lang="en-US" dirty="0"/>
          </a:p>
        </p:txBody>
      </p:sp>
      <p:sp>
        <p:nvSpPr>
          <p:cNvPr id="30" name="Text 11"/>
          <p:cNvSpPr/>
          <p:nvPr/>
        </p:nvSpPr>
        <p:spPr>
          <a:xfrm>
            <a:off x="1257300" y="5486400"/>
            <a:ext cx="10003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 transactions are recorded in </a:t>
            </a:r>
            <a:r>
              <a:rPr lang="en-US" sz="1600" dirty="0">
                <a:solidFill>
                  <a:schemeClr val="accent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blockchain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providing complete transparency and auditability.</a:t>
            </a:r>
            <a:endParaRPr lang="en-US" sz="1600" dirty="0"/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E4F68D42-45E6-9735-B017-15449ED375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64243" y="361950"/>
            <a:ext cx="571500" cy="571500"/>
          </a:xfrm>
          <a:prstGeom prst="rect">
            <a:avLst/>
          </a:prstGeom>
        </p:spPr>
      </p:pic>
      <p:pic>
        <p:nvPicPr>
          <p:cNvPr id="32" name="Image 3" descr="preencoded.png">
            <a:extLst>
              <a:ext uri="{FF2B5EF4-FFF2-40B4-BE49-F238E27FC236}">
                <a16:creationId xmlns:a16="http://schemas.microsoft.com/office/drawing/2014/main" id="{ECEBF87F-67A5-725D-E059-B6A04483C30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21405" y="495300"/>
            <a:ext cx="257175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45" y="-67381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9144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99" y="1942123"/>
            <a:ext cx="2445179" cy="23272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451" y="2012282"/>
            <a:ext cx="552450" cy="552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503" y="2145632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7580" y="4574509"/>
            <a:ext cx="4574349" cy="81410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5455" y="4914887"/>
            <a:ext cx="213258" cy="2132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8041" y="1960586"/>
            <a:ext cx="2551643" cy="23272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2526" y="2012282"/>
            <a:ext cx="553328" cy="5533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8713" y="2098007"/>
            <a:ext cx="257175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4755" y="1942123"/>
            <a:ext cx="2389586" cy="2345727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5851" y="5737469"/>
            <a:ext cx="7620000" cy="1028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4468" y="6137519"/>
            <a:ext cx="457200" cy="533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67330" y="6251819"/>
            <a:ext cx="22860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131802" y="393032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🧩 Sui integration</a:t>
            </a:r>
            <a:endParaRPr lang="en-US" sz="2700" dirty="0"/>
          </a:p>
        </p:txBody>
      </p:sp>
      <p:sp>
        <p:nvSpPr>
          <p:cNvPr id="24" name="Text 2"/>
          <p:cNvSpPr/>
          <p:nvPr/>
        </p:nvSpPr>
        <p:spPr>
          <a:xfrm>
            <a:off x="743075" y="2860032"/>
            <a:ext cx="2167414" cy="2735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Object-Centric model</a:t>
            </a:r>
            <a:endParaRPr lang="en-US" sz="1800" dirty="0"/>
          </a:p>
        </p:txBody>
      </p:sp>
      <p:sp>
        <p:nvSpPr>
          <p:cNvPr id="25" name="Text 3"/>
          <p:cNvSpPr/>
          <p:nvPr/>
        </p:nvSpPr>
        <p:spPr>
          <a:xfrm>
            <a:off x="609749" y="3175334"/>
            <a:ext cx="2434066" cy="11462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Stores, shelves is stores, product items becomes objects on chain with their own properties.</a:t>
            </a:r>
            <a:endParaRPr lang="en-US" sz="1400" dirty="0"/>
          </a:p>
        </p:txBody>
      </p:sp>
      <p:sp>
        <p:nvSpPr>
          <p:cNvPr id="26" name="Text 4"/>
          <p:cNvSpPr/>
          <p:nvPr/>
        </p:nvSpPr>
        <p:spPr>
          <a:xfrm>
            <a:off x="4709918" y="4927872"/>
            <a:ext cx="340245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400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Perfect for supply chain </a:t>
            </a:r>
            <a:r>
              <a:rPr lang="en-US" sz="1600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management</a:t>
            </a:r>
            <a:endParaRPr lang="en-US" sz="1600" dirty="0"/>
          </a:p>
        </p:txBody>
      </p:sp>
      <p:sp>
        <p:nvSpPr>
          <p:cNvPr id="27" name="Text 5"/>
          <p:cNvSpPr/>
          <p:nvPr/>
        </p:nvSpPr>
        <p:spPr>
          <a:xfrm>
            <a:off x="3891786" y="2818578"/>
            <a:ext cx="174701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 enabling</a:t>
            </a:r>
            <a:endParaRPr lang="en-US" sz="1800" dirty="0"/>
          </a:p>
        </p:txBody>
      </p:sp>
      <p:sp>
        <p:nvSpPr>
          <p:cNvPr id="28" name="Text 6"/>
          <p:cNvSpPr/>
          <p:nvPr/>
        </p:nvSpPr>
        <p:spPr>
          <a:xfrm>
            <a:off x="3494615" y="3185477"/>
            <a:ext cx="2129171" cy="77737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 1 second for stock updates ensuring real-time operation.</a:t>
            </a:r>
            <a:endParaRPr lang="en-US" sz="1400" dirty="0"/>
          </a:p>
        </p:txBody>
      </p:sp>
      <p:sp>
        <p:nvSpPr>
          <p:cNvPr id="30" name="Text 8"/>
          <p:cNvSpPr/>
          <p:nvPr/>
        </p:nvSpPr>
        <p:spPr>
          <a:xfrm>
            <a:off x="6553200" y="2870441"/>
            <a:ext cx="29259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</a:rPr>
              <a:t>Smart Contracts</a:t>
            </a:r>
            <a:endParaRPr lang="en-US" sz="1800" dirty="0"/>
          </a:p>
        </p:txBody>
      </p:sp>
      <p:sp>
        <p:nvSpPr>
          <p:cNvPr id="31" name="Text 9"/>
          <p:cNvSpPr/>
          <p:nvPr/>
        </p:nvSpPr>
        <p:spPr>
          <a:xfrm>
            <a:off x="6078275" y="3175241"/>
            <a:ext cx="2342546" cy="7418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 actions are recorded immutably on the blockchain. Faster operations with less manual intervention</a:t>
            </a:r>
            <a:endParaRPr lang="en-US" sz="1400" dirty="0"/>
          </a:p>
        </p:txBody>
      </p:sp>
      <p:sp>
        <p:nvSpPr>
          <p:cNvPr id="33" name="Text 11"/>
          <p:cNvSpPr/>
          <p:nvPr/>
        </p:nvSpPr>
        <p:spPr>
          <a:xfrm>
            <a:off x="3010877" y="6184591"/>
            <a:ext cx="670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Move Security</a:t>
            </a:r>
            <a:endParaRPr lang="en-US" sz="1500" dirty="0"/>
          </a:p>
        </p:txBody>
      </p:sp>
      <p:sp>
        <p:nvSpPr>
          <p:cNvPr id="34" name="Text 12"/>
          <p:cNvSpPr/>
          <p:nvPr/>
        </p:nvSpPr>
        <p:spPr>
          <a:xfrm>
            <a:off x="3006480" y="6446716"/>
            <a:ext cx="6705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Preventing duplicate inventory and fraudulent manipulations, ensuring data integrity</a:t>
            </a:r>
            <a:endParaRPr lang="en-US" sz="1200" dirty="0"/>
          </a:p>
        </p:txBody>
      </p:sp>
      <p:pic>
        <p:nvPicPr>
          <p:cNvPr id="38" name="Picture 37" descr="A blue logo with a letter s and a drop of water&#10;&#10;AI-generated content may be incorrect.">
            <a:extLst>
              <a:ext uri="{FF2B5EF4-FFF2-40B4-BE49-F238E27FC236}">
                <a16:creationId xmlns:a16="http://schemas.microsoft.com/office/drawing/2014/main" id="{D3AAD14B-E5EC-21C4-72B5-7D524B1754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9131" y="1116248"/>
            <a:ext cx="1276266" cy="665186"/>
          </a:xfrm>
          <a:prstGeom prst="rect">
            <a:avLst/>
          </a:prstGeom>
        </p:spPr>
      </p:pic>
      <p:pic>
        <p:nvPicPr>
          <p:cNvPr id="39" name="Image 22" descr="preencoded.png">
            <a:extLst>
              <a:ext uri="{FF2B5EF4-FFF2-40B4-BE49-F238E27FC236}">
                <a16:creationId xmlns:a16="http://schemas.microsoft.com/office/drawing/2014/main" id="{B7F05B49-42D4-F7E0-1FD3-B876A92C59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48050" y="4038600"/>
            <a:ext cx="152400" cy="152400"/>
          </a:xfrm>
          <a:prstGeom prst="rect">
            <a:avLst/>
          </a:prstGeom>
        </p:spPr>
      </p:pic>
      <p:pic>
        <p:nvPicPr>
          <p:cNvPr id="40" name="Image 12" descr="preencoded.png">
            <a:extLst>
              <a:ext uri="{FF2B5EF4-FFF2-40B4-BE49-F238E27FC236}">
                <a16:creationId xmlns:a16="http://schemas.microsoft.com/office/drawing/2014/main" id="{51966219-B985-1E5D-854B-14D8D5EE39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9266" y="2012282"/>
            <a:ext cx="571500" cy="571500"/>
          </a:xfrm>
          <a:prstGeom prst="rect">
            <a:avLst/>
          </a:prstGeom>
        </p:spPr>
      </p:pic>
      <p:pic>
        <p:nvPicPr>
          <p:cNvPr id="41" name="Image 13" descr="preencoded.png">
            <a:extLst>
              <a:ext uri="{FF2B5EF4-FFF2-40B4-BE49-F238E27FC236}">
                <a16:creationId xmlns:a16="http://schemas.microsoft.com/office/drawing/2014/main" id="{4986DA06-DF05-900B-C082-0FEDE6696F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70716" y="2173407"/>
            <a:ext cx="228600" cy="304800"/>
          </a:xfrm>
          <a:prstGeom prst="rect">
            <a:avLst/>
          </a:prstGeom>
        </p:spPr>
      </p:pic>
      <p:pic>
        <p:nvPicPr>
          <p:cNvPr id="44" name="Image 11" descr="preencoded.png">
            <a:extLst>
              <a:ext uri="{FF2B5EF4-FFF2-40B4-BE49-F238E27FC236}">
                <a16:creationId xmlns:a16="http://schemas.microsoft.com/office/drawing/2014/main" id="{5AFFB391-A509-6191-8E5A-6CD504215F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716611" y="1928920"/>
            <a:ext cx="2363179" cy="2389585"/>
          </a:xfrm>
          <a:prstGeom prst="rect">
            <a:avLst/>
          </a:prstGeom>
        </p:spPr>
      </p:pic>
      <p:pic>
        <p:nvPicPr>
          <p:cNvPr id="45" name="Image 12" descr="preencoded.png">
            <a:extLst>
              <a:ext uri="{FF2B5EF4-FFF2-40B4-BE49-F238E27FC236}">
                <a16:creationId xmlns:a16="http://schemas.microsoft.com/office/drawing/2014/main" id="{0468B1F1-10B3-6C86-0892-7932312E8A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24750" y="2021580"/>
            <a:ext cx="562202" cy="562202"/>
          </a:xfrm>
          <a:prstGeom prst="rect">
            <a:avLst/>
          </a:prstGeom>
        </p:spPr>
      </p:pic>
      <p:pic>
        <p:nvPicPr>
          <p:cNvPr id="47" name="Image 16" descr="preencoded.png">
            <a:extLst>
              <a:ext uri="{FF2B5EF4-FFF2-40B4-BE49-F238E27FC236}">
                <a16:creationId xmlns:a16="http://schemas.microsoft.com/office/drawing/2014/main" id="{84D79410-5E2D-9816-3973-E85151523C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24876" y="2136107"/>
            <a:ext cx="361950" cy="342900"/>
          </a:xfrm>
          <a:prstGeom prst="rect">
            <a:avLst/>
          </a:prstGeom>
        </p:spPr>
      </p:pic>
      <p:sp>
        <p:nvSpPr>
          <p:cNvPr id="48" name="Text 8">
            <a:extLst>
              <a:ext uri="{FF2B5EF4-FFF2-40B4-BE49-F238E27FC236}">
                <a16:creationId xmlns:a16="http://schemas.microsoft.com/office/drawing/2014/main" id="{2A5C1BF8-C00C-258E-B35E-40F3B42C4B1C}"/>
              </a:ext>
            </a:extLst>
          </p:cNvPr>
          <p:cNvSpPr/>
          <p:nvPr/>
        </p:nvSpPr>
        <p:spPr>
          <a:xfrm>
            <a:off x="9030129" y="2874809"/>
            <a:ext cx="1847793" cy="3128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</a:rPr>
              <a:t>Wallet connection</a:t>
            </a:r>
            <a:endParaRPr lang="en-US" sz="1800" dirty="0"/>
          </a:p>
        </p:txBody>
      </p:sp>
      <p:sp>
        <p:nvSpPr>
          <p:cNvPr id="49" name="Text 9">
            <a:extLst>
              <a:ext uri="{FF2B5EF4-FFF2-40B4-BE49-F238E27FC236}">
                <a16:creationId xmlns:a16="http://schemas.microsoft.com/office/drawing/2014/main" id="{78287CE0-A8AC-146F-2253-9B925A410752}"/>
              </a:ext>
            </a:extLst>
          </p:cNvPr>
          <p:cNvSpPr/>
          <p:nvPr/>
        </p:nvSpPr>
        <p:spPr>
          <a:xfrm>
            <a:off x="8764348" y="3175240"/>
            <a:ext cx="2342546" cy="7418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Sign transactions securely for actions like creating store, purchasing items, creating orders and escrows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8763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323" y="1771650"/>
            <a:ext cx="28575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696" y="2438400"/>
            <a:ext cx="15240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-762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🔒 Why blockchain anti-database argument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-762000" y="11430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 is not just “an inventory on the blockchain.” It is justified for several reasons:</a:t>
            </a:r>
            <a:endParaRPr lang="en-US" dirty="0"/>
          </a:p>
        </p:txBody>
      </p:sp>
      <p:sp>
        <p:nvSpPr>
          <p:cNvPr id="37" name="Text 2"/>
          <p:cNvSpPr/>
          <p:nvPr/>
        </p:nvSpPr>
        <p:spPr>
          <a:xfrm>
            <a:off x="2436790" y="1865897"/>
            <a:ext cx="2857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Benefit</a:t>
            </a:r>
            <a:endParaRPr lang="en-US" sz="1600" dirty="0"/>
          </a:p>
        </p:txBody>
      </p:sp>
      <p:sp>
        <p:nvSpPr>
          <p:cNvPr id="39" name="Text 4"/>
          <p:cNvSpPr/>
          <p:nvPr/>
        </p:nvSpPr>
        <p:spPr>
          <a:xfrm>
            <a:off x="7976146" y="1714500"/>
            <a:ext cx="383485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2141515" y="2647950"/>
            <a:ext cx="3429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traceability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2141515" y="4211554"/>
            <a:ext cx="3429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Audit and compliance</a:t>
            </a:r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F15442-1D0E-06A1-AE90-3EB076074A76}"/>
              </a:ext>
            </a:extLst>
          </p:cNvPr>
          <p:cNvGrpSpPr/>
          <p:nvPr/>
        </p:nvGrpSpPr>
        <p:grpSpPr>
          <a:xfrm>
            <a:off x="2436790" y="2438400"/>
            <a:ext cx="7595146" cy="2400300"/>
            <a:chOff x="381000" y="2971800"/>
            <a:chExt cx="7595146" cy="2400300"/>
          </a:xfrm>
        </p:grpSpPr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000" y="2971800"/>
              <a:ext cx="2857500" cy="800100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8500" y="2971800"/>
              <a:ext cx="4737646" cy="800100"/>
            </a:xfrm>
            <a:prstGeom prst="rect">
              <a:avLst/>
            </a:prstGeom>
          </p:spPr>
        </p:pic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52800" y="3143250"/>
              <a:ext cx="342900" cy="342900"/>
            </a:xfrm>
            <a:prstGeom prst="rect">
              <a:avLst/>
            </a:prstGeom>
          </p:spPr>
        </p:pic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48050" y="3238500"/>
              <a:ext cx="152400" cy="1524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771900"/>
              <a:ext cx="2857500" cy="800100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8500" y="3771900"/>
              <a:ext cx="4737646" cy="80010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52800" y="3943350"/>
              <a:ext cx="342900" cy="3429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48050" y="4038600"/>
              <a:ext cx="152400" cy="152400"/>
            </a:xfrm>
            <a:prstGeom prst="rect">
              <a:avLst/>
            </a:prstGeom>
          </p:spPr>
        </p:pic>
        <p:pic>
          <p:nvPicPr>
            <p:cNvPr id="28" name="Image 26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000" y="4572000"/>
              <a:ext cx="2857500" cy="800100"/>
            </a:xfrm>
            <a:prstGeom prst="rect">
              <a:avLst/>
            </a:prstGeom>
          </p:spPr>
        </p:pic>
        <p:pic>
          <p:nvPicPr>
            <p:cNvPr id="29" name="Image 27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8500" y="4572000"/>
              <a:ext cx="4737646" cy="800100"/>
            </a:xfrm>
            <a:prstGeom prst="rect">
              <a:avLst/>
            </a:prstGeom>
          </p:spPr>
        </p:pic>
        <p:pic>
          <p:nvPicPr>
            <p:cNvPr id="30" name="Image 28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52800" y="4743450"/>
              <a:ext cx="342900" cy="342900"/>
            </a:xfrm>
            <a:prstGeom prst="rect">
              <a:avLst/>
            </a:prstGeom>
          </p:spPr>
        </p:pic>
        <p:pic>
          <p:nvPicPr>
            <p:cNvPr id="31" name="Image 2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467100" y="4838700"/>
              <a:ext cx="114300" cy="152400"/>
            </a:xfrm>
            <a:prstGeom prst="rect">
              <a:avLst/>
            </a:prstGeom>
          </p:spPr>
        </p:pic>
        <p:sp>
          <p:nvSpPr>
            <p:cNvPr id="41" name="Text 6"/>
            <p:cNvSpPr/>
            <p:nvPr/>
          </p:nvSpPr>
          <p:spPr>
            <a:xfrm>
              <a:off x="3924300" y="3905250"/>
              <a:ext cx="4051846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sz="1600" dirty="0"/>
                <a:t>It can be proved to the supplier when, how much and at what price you bought</a:t>
              </a:r>
            </a:p>
          </p:txBody>
        </p:sp>
        <p:sp>
          <p:nvSpPr>
            <p:cNvPr id="44" name="Text 9"/>
            <p:cNvSpPr/>
            <p:nvPr/>
          </p:nvSpPr>
          <p:spPr>
            <a:xfrm>
              <a:off x="3790950" y="3200400"/>
              <a:ext cx="4051846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prices and discounts -&gt; the supplier cannot "lie" to you later</a:t>
              </a:r>
              <a:endParaRPr lang="en-US" sz="1600" dirty="0"/>
            </a:p>
          </p:txBody>
        </p:sp>
        <p:sp>
          <p:nvSpPr>
            <p:cNvPr id="50" name="Text 15"/>
            <p:cNvSpPr/>
            <p:nvPr/>
          </p:nvSpPr>
          <p:spPr>
            <a:xfrm>
              <a:off x="3810000" y="4686300"/>
              <a:ext cx="4051846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18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Audit and compliance - easy and transparent</a:t>
              </a:r>
              <a:endParaRPr lang="en-US" sz="1600" dirty="0"/>
            </a:p>
          </p:txBody>
        </p:sp>
      </p:grpSp>
      <p:sp>
        <p:nvSpPr>
          <p:cNvPr id="52" name="Text 17"/>
          <p:cNvSpPr/>
          <p:nvPr/>
        </p:nvSpPr>
        <p:spPr>
          <a:xfrm>
            <a:off x="-762000" y="62103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350" dirty="0"/>
          </a:p>
        </p:txBody>
      </p:sp>
      <p:pic>
        <p:nvPicPr>
          <p:cNvPr id="53" name="Image 2" descr="preencoded.png">
            <a:extLst>
              <a:ext uri="{FF2B5EF4-FFF2-40B4-BE49-F238E27FC236}">
                <a16:creationId xmlns:a16="http://schemas.microsoft.com/office/drawing/2014/main" id="{82D8008A-FDB1-8562-E874-56E969B8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10" y="1790700"/>
            <a:ext cx="2823606" cy="451777"/>
          </a:xfrm>
          <a:prstGeom prst="rect">
            <a:avLst/>
          </a:prstGeom>
        </p:spPr>
      </p:pic>
      <p:sp>
        <p:nvSpPr>
          <p:cNvPr id="38" name="Text 3"/>
          <p:cNvSpPr/>
          <p:nvPr/>
        </p:nvSpPr>
        <p:spPr>
          <a:xfrm>
            <a:off x="5751490" y="1882441"/>
            <a:ext cx="4737646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Blockchain</a:t>
            </a:r>
            <a:endParaRPr lang="en-US" sz="1600" dirty="0"/>
          </a:p>
        </p:txBody>
      </p:sp>
      <p:sp>
        <p:nvSpPr>
          <p:cNvPr id="46" name="Text 11"/>
          <p:cNvSpPr/>
          <p:nvPr/>
        </p:nvSpPr>
        <p:spPr>
          <a:xfrm>
            <a:off x="2160064" y="3458076"/>
            <a:ext cx="3429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Verifiable prices and discounts</a:t>
            </a:r>
            <a:endParaRPr lang="en-US" sz="1200" dirty="0"/>
          </a:p>
        </p:txBody>
      </p:sp>
      <p:pic>
        <p:nvPicPr>
          <p:cNvPr id="56" name="Picture 55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16E592B2-66A5-0A3F-7286-7979A60C0A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54246" y="5021680"/>
            <a:ext cx="2083507" cy="18031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4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8382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8450" y="1771650"/>
            <a:ext cx="47625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0125" y="2247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2357438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86024" y="1804988"/>
            <a:ext cx="4835415" cy="162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43700" y="21312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77050" y="2276488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850" y="4105275"/>
            <a:ext cx="47625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0125" y="45958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57276" y="4724400"/>
            <a:ext cx="1428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3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🤖 AI</a:t>
            </a:r>
            <a:r>
              <a:rPr lang="en-US" sz="2700" b="1">
                <a:solidFill>
                  <a:srgbClr val="1F2937"/>
                </a:solidFill>
              </a:rPr>
              <a:t> Enhanced Decision Making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3"/>
          <p:cNvSpPr/>
          <p:nvPr/>
        </p:nvSpPr>
        <p:spPr>
          <a:xfrm>
            <a:off x="1000125" y="1371600"/>
            <a:ext cx="247745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3"/>
          <p:cNvSpPr/>
          <p:nvPr/>
        </p:nvSpPr>
        <p:spPr>
          <a:xfrm>
            <a:off x="1091505" y="2019300"/>
            <a:ext cx="385182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3"/>
          <p:cNvSpPr/>
          <p:nvPr/>
        </p:nvSpPr>
        <p:spPr>
          <a:xfrm>
            <a:off x="2257574" y="2857500"/>
            <a:ext cx="385182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3"/>
          <p:cNvSpPr/>
          <p:nvPr/>
        </p:nvSpPr>
        <p:spPr>
          <a:xfrm>
            <a:off x="1091505" y="3695700"/>
            <a:ext cx="385182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3"/>
          <p:cNvSpPr/>
          <p:nvPr/>
        </p:nvSpPr>
        <p:spPr>
          <a:xfrm>
            <a:off x="2257574" y="4991100"/>
            <a:ext cx="385182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1091505" y="5829300"/>
            <a:ext cx="385182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1621576" y="2009775"/>
            <a:ext cx="4617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b="1" dirty="0">
                <a:solidFill>
                  <a:srgbClr val="1F2937"/>
                </a:solidFill>
              </a:rPr>
              <a:t>When should I buy?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3"/>
          <p:cNvSpPr/>
          <p:nvPr/>
        </p:nvSpPr>
        <p:spPr>
          <a:xfrm>
            <a:off x="1590450" y="2324100"/>
            <a:ext cx="3848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600" dirty="0">
                <a:solidFill>
                  <a:srgbClr val="4B5563"/>
                </a:solidFill>
              </a:rPr>
              <a:t>What is the day that I’m guaranteed to turn in the most profit based on the clients spending habits and suppliers price changes?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3"/>
          <p:cNvSpPr/>
          <p:nvPr/>
        </p:nvSpPr>
        <p:spPr>
          <a:xfrm>
            <a:off x="7334250" y="1865651"/>
            <a:ext cx="38481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b="1" dirty="0">
                <a:solidFill>
                  <a:srgbClr val="1F2937"/>
                </a:solidFill>
              </a:rPr>
              <a:t>What is my next action?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3"/>
          <p:cNvSpPr/>
          <p:nvPr/>
        </p:nvSpPr>
        <p:spPr>
          <a:xfrm>
            <a:off x="7334250" y="2181225"/>
            <a:ext cx="3848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600" dirty="0">
                <a:solidFill>
                  <a:srgbClr val="4B5563"/>
                </a:solidFill>
              </a:rPr>
              <a:t>Looks over the suppliers discounts and makes a decision whether you should buy now, or hold and buy at a later date for a higher profit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1670350" y="4280535"/>
            <a:ext cx="38481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b="1" dirty="0">
                <a:solidFill>
                  <a:srgbClr val="1F2937"/>
                </a:solidFill>
              </a:rPr>
              <a:t>Expected profit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/>
          <p:nvPr/>
        </p:nvSpPr>
        <p:spPr>
          <a:xfrm>
            <a:off x="1670350" y="4610100"/>
            <a:ext cx="3848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600" dirty="0">
                <a:solidFill>
                  <a:srgbClr val="4B5563"/>
                </a:solidFill>
              </a:rPr>
              <a:t>Shows expected profit from transactions if following the proposed decisions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8382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181100"/>
            <a:ext cx="2077641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6445" y="1357313"/>
            <a:ext cx="666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7895" y="1357313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01516" y="2219325"/>
            <a:ext cx="754112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98503" y="1181100"/>
            <a:ext cx="2077641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03948" y="1223963"/>
            <a:ext cx="666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394448" y="1223963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9018" y="2219325"/>
            <a:ext cx="754112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16005" y="1181100"/>
            <a:ext cx="2077641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21451" y="1357313"/>
            <a:ext cx="666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31001" y="1357313"/>
            <a:ext cx="2476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4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836521" y="2219325"/>
            <a:ext cx="754112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4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733508" y="1181100"/>
            <a:ext cx="2077641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4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38954" y="1223963"/>
            <a:ext cx="666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4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610404" y="1223963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4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1000" y="43053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4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67200" y="43053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4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153400" y="4305300"/>
            <a:ext cx="2381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4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1F2937"/>
                </a:solidFill>
              </a:rPr>
              <a:t>DeFI Solution using Escrows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4"/>
          <p:cNvSpPr/>
          <p:nvPr/>
        </p:nvSpPr>
        <p:spPr>
          <a:xfrm>
            <a:off x="600626" y="1843088"/>
            <a:ext cx="163824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</a:rPr>
              <a:t>SupplyChain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4"/>
          <p:cNvSpPr/>
          <p:nvPr/>
        </p:nvSpPr>
        <p:spPr>
          <a:xfrm>
            <a:off x="571500" y="2185988"/>
            <a:ext cx="169664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4B5563"/>
                </a:solidFill>
              </a:rPr>
              <a:t>Stores order items from the suppliers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4"/>
          <p:cNvSpPr/>
          <p:nvPr/>
        </p:nvSpPr>
        <p:spPr>
          <a:xfrm>
            <a:off x="3689003" y="1632338"/>
            <a:ext cx="1696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</a:rPr>
              <a:t>Money added in Escrow accounts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4"/>
          <p:cNvSpPr/>
          <p:nvPr/>
        </p:nvSpPr>
        <p:spPr>
          <a:xfrm>
            <a:off x="3689003" y="2231226"/>
            <a:ext cx="1696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4B5563"/>
                </a:solidFill>
              </a:rPr>
              <a:t>The money will be added to an escrow account for holdings until the delivery arrives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4"/>
          <p:cNvSpPr/>
          <p:nvPr/>
        </p:nvSpPr>
        <p:spPr>
          <a:xfrm>
            <a:off x="7023318" y="1843088"/>
            <a:ext cx="126301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</a:rPr>
              <a:t>Delivery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4"/>
          <p:cNvSpPr/>
          <p:nvPr/>
        </p:nvSpPr>
        <p:spPr>
          <a:xfrm>
            <a:off x="6806505" y="2185988"/>
            <a:ext cx="169664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4B5563"/>
                </a:solidFill>
              </a:rPr>
              <a:t>Delivery arrives and the store checks the details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4"/>
          <p:cNvSpPr/>
          <p:nvPr/>
        </p:nvSpPr>
        <p:spPr>
          <a:xfrm>
            <a:off x="9924008" y="1709738"/>
            <a:ext cx="16966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</a:rPr>
              <a:t>Payment processed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4"/>
          <p:cNvSpPr/>
          <p:nvPr/>
        </p:nvSpPr>
        <p:spPr>
          <a:xfrm>
            <a:off x="9924008" y="2196466"/>
            <a:ext cx="169664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4B5563"/>
                </a:solidFill>
              </a:rPr>
              <a:t>Payments will be processed from the store to the supplier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4"/>
          <p:cNvSpPr/>
          <p:nvPr/>
        </p:nvSpPr>
        <p:spPr>
          <a:xfrm>
            <a:off x="381000" y="3810000"/>
            <a:ext cx="11430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</a:rPr>
              <a:t>Benefits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4"/>
          <p:cNvSpPr/>
          <p:nvPr/>
        </p:nvSpPr>
        <p:spPr>
          <a:xfrm>
            <a:off x="685800" y="4267200"/>
            <a:ext cx="3352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74151"/>
                </a:solidFill>
              </a:rPr>
              <a:t>Automated Trustless Payments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4"/>
          <p:cNvSpPr/>
          <p:nvPr/>
        </p:nvSpPr>
        <p:spPr>
          <a:xfrm>
            <a:off x="4572000" y="4267200"/>
            <a:ext cx="3352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74151"/>
                </a:solidFill>
              </a:rPr>
              <a:t>Cashflow Optimization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4"/>
          <p:cNvSpPr/>
          <p:nvPr/>
        </p:nvSpPr>
        <p:spPr>
          <a:xfrm>
            <a:off x="8505825" y="4267200"/>
            <a:ext cx="396621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74151"/>
                </a:solidFill>
              </a:rPr>
              <a:t>Transparency &amp; Auditability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7739658" y="6438900"/>
            <a:ext cx="4885611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SIAO - Smart Inventory Auto-Replenish &amp; Cashflow Optimizer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-762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8382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900" y="495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8217" y="1512814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3228975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715" y="3576419"/>
            <a:ext cx="5678398" cy="210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3454" y="5053231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11788" y="1104900"/>
            <a:ext cx="5599212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02288" y="1333500"/>
            <a:ext cx="1428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6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02288" y="1676400"/>
            <a:ext cx="52182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6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54688" y="1857375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6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608915" y="1857375"/>
            <a:ext cx="1619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6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211788" y="3048000"/>
            <a:ext cx="2190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211788" y="3390900"/>
            <a:ext cx="4762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6"/>
          <p:cNvSpPr/>
          <p:nvPr/>
        </p:nvSpPr>
        <p:spPr>
          <a:xfrm>
            <a:off x="742950" y="342900"/>
            <a:ext cx="1143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Pricing &amp; Revenue Model</a:t>
            </a:r>
            <a:endParaRPr b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FA9B29-00F9-7FE3-4936-C230037744AA}"/>
              </a:ext>
            </a:extLst>
          </p:cNvPr>
          <p:cNvGrpSpPr/>
          <p:nvPr/>
        </p:nvGrpSpPr>
        <p:grpSpPr>
          <a:xfrm>
            <a:off x="533400" y="1449897"/>
            <a:ext cx="4378226" cy="838200"/>
            <a:chOff x="381000" y="2133600"/>
            <a:chExt cx="4378226" cy="838200"/>
          </a:xfrm>
        </p:grpSpPr>
        <p:pic>
          <p:nvPicPr>
            <p:cNvPr id="558" name="Google Shape;558;p16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1000" y="2476500"/>
              <a:ext cx="1524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6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1000" y="2781300"/>
              <a:ext cx="1524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16"/>
            <p:cNvSpPr/>
            <p:nvPr/>
          </p:nvSpPr>
          <p:spPr>
            <a:xfrm>
              <a:off x="609600" y="2133600"/>
              <a:ext cx="4149626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Arial"/>
                <a:buNone/>
              </a:pPr>
              <a:r>
                <a:rPr lang="en-US" dirty="0">
                  <a:solidFill>
                    <a:srgbClr val="4B5563"/>
                  </a:solidFill>
                </a:rPr>
                <a:t>Savings achieved by avoiding overstocking</a:t>
              </a: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09600" y="2438400"/>
              <a:ext cx="2909649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Arial"/>
                <a:buNone/>
              </a:pPr>
              <a:r>
                <a:rPr lang="en-US" dirty="0">
                  <a:solidFill>
                    <a:srgbClr val="4B5563"/>
                  </a:solidFill>
                </a:rPr>
                <a:t>Reducing storage costs</a:t>
              </a: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09600" y="2743200"/>
              <a:ext cx="2976086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Arial"/>
                <a:buNone/>
              </a:pPr>
              <a:r>
                <a:rPr lang="en-US" dirty="0">
                  <a:solidFill>
                    <a:srgbClr val="4B5563"/>
                  </a:solidFill>
                </a:rPr>
                <a:t>Cash flow optimization</a:t>
              </a: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5" name="Google Shape;575;p16"/>
          <p:cNvSpPr/>
          <p:nvPr/>
        </p:nvSpPr>
        <p:spPr>
          <a:xfrm>
            <a:off x="628650" y="3200400"/>
            <a:ext cx="544978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374151"/>
                </a:solidFill>
              </a:rPr>
              <a:t>Fee calculation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331470" y="3629025"/>
            <a:ext cx="514498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600" b="1" dirty="0">
                <a:solidFill>
                  <a:srgbClr val="374151"/>
                </a:solidFill>
              </a:rPr>
              <a:t>Calculation model: </a:t>
            </a:r>
            <a:r>
              <a:rPr lang="en-US" dirty="0">
                <a:solidFill>
                  <a:srgbClr val="374151"/>
                </a:solidFill>
              </a:rPr>
              <a:t>The platform takes </a:t>
            </a:r>
            <a:r>
              <a:rPr lang="en-US" dirty="0">
                <a:solidFill>
                  <a:srgbClr val="22C55E"/>
                </a:solidFill>
              </a:rPr>
              <a:t>1</a:t>
            </a:r>
            <a:r>
              <a:rPr lang="en-US" dirty="0">
                <a:solidFill>
                  <a:srgbClr val="374151"/>
                </a:solidFill>
              </a:rPr>
              <a:t>% of the savings generated for: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6"/>
          <p:cNvSpPr/>
          <p:nvPr/>
        </p:nvSpPr>
        <p:spPr>
          <a:xfrm>
            <a:off x="742950" y="4915336"/>
            <a:ext cx="29868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600" dirty="0">
                <a:solidFill>
                  <a:srgbClr val="4B5563"/>
                </a:solidFill>
              </a:rPr>
              <a:t>Supporting platform development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6"/>
          <p:cNvSpPr/>
          <p:nvPr/>
        </p:nvSpPr>
        <p:spPr>
          <a:xfrm>
            <a:off x="752475" y="4510305"/>
            <a:ext cx="265586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600" dirty="0">
                <a:solidFill>
                  <a:srgbClr val="4B5563"/>
                </a:solidFill>
              </a:rPr>
              <a:t>Ensuring the quality of services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6"/>
          <p:cNvSpPr/>
          <p:nvPr/>
        </p:nvSpPr>
        <p:spPr>
          <a:xfrm>
            <a:off x="6621363" y="1295400"/>
            <a:ext cx="626185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dirty="0">
                <a:solidFill>
                  <a:srgbClr val="374151"/>
                </a:solidFill>
              </a:rPr>
              <a:t>Weekly Sample Report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6"/>
          <p:cNvSpPr/>
          <p:nvPr/>
        </p:nvSpPr>
        <p:spPr>
          <a:xfrm>
            <a:off x="6745188" y="1828800"/>
            <a:ext cx="589609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374151"/>
                </a:solidFill>
              </a:rPr>
              <a:t>You saved €</a:t>
            </a:r>
            <a:r>
              <a:rPr lang="en-US" sz="1350">
                <a:solidFill>
                  <a:srgbClr val="16A34A"/>
                </a:solidFill>
              </a:rPr>
              <a:t>147</a:t>
            </a:r>
            <a:r>
              <a:rPr lang="en-US" sz="1350">
                <a:solidFill>
                  <a:srgbClr val="374151"/>
                </a:solidFill>
              </a:rPr>
              <a:t> by avoiding overstocking.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6"/>
          <p:cNvSpPr/>
          <p:nvPr/>
        </p:nvSpPr>
        <p:spPr>
          <a:xfrm>
            <a:off x="6554688" y="2228850"/>
            <a:ext cx="1516261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4B5563"/>
                </a:solidFill>
              </a:rPr>
              <a:t>Platform Fee</a:t>
            </a:r>
            <a:r>
              <a:rPr lang="en-US" sz="1200" b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6"/>
          <p:cNvSpPr/>
          <p:nvPr/>
        </p:nvSpPr>
        <p:spPr>
          <a:xfrm>
            <a:off x="10986046" y="2209800"/>
            <a:ext cx="57846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7316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F97316"/>
                </a:solidFill>
                <a:latin typeface="Arial"/>
                <a:ea typeface="Arial"/>
                <a:cs typeface="Arial"/>
                <a:sym typeface="Arial"/>
              </a:rPr>
              <a:t>1.47€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6"/>
          <p:cNvSpPr/>
          <p:nvPr/>
        </p:nvSpPr>
        <p:spPr>
          <a:xfrm>
            <a:off x="6507063" y="3009900"/>
            <a:ext cx="559921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374151"/>
                </a:solidFill>
              </a:rPr>
              <a:t>Savings vs Fee Relationship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63;p16" descr="preencoded.png">
            <a:extLst>
              <a:ext uri="{FF2B5EF4-FFF2-40B4-BE49-F238E27FC236}">
                <a16:creationId xmlns:a16="http://schemas.microsoft.com/office/drawing/2014/main" id="{0D458103-5B04-042C-8028-1FF952C589C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5775" y="4645316"/>
            <a:ext cx="13335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842</Words>
  <Application>Microsoft Office PowerPoint</Application>
  <PresentationFormat>Widescreen</PresentationFormat>
  <Paragraphs>157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Otilia-Ariadna Țurcanu</cp:lastModifiedBy>
  <cp:revision>28</cp:revision>
  <dcterms:created xsi:type="dcterms:W3CDTF">2025-12-12T18:05:37Z</dcterms:created>
  <dcterms:modified xsi:type="dcterms:W3CDTF">2025-12-14T11:20:21Z</dcterms:modified>
</cp:coreProperties>
</file>